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864" r:id="rId2"/>
    <p:sldId id="892" r:id="rId3"/>
    <p:sldId id="890" r:id="rId4"/>
    <p:sldId id="841" r:id="rId5"/>
    <p:sldId id="840" r:id="rId6"/>
    <p:sldId id="845" r:id="rId7"/>
    <p:sldId id="874" r:id="rId8"/>
    <p:sldId id="871" r:id="rId9"/>
    <p:sldId id="876" r:id="rId10"/>
    <p:sldId id="882" r:id="rId11"/>
    <p:sldId id="887" r:id="rId12"/>
    <p:sldId id="869" r:id="rId13"/>
    <p:sldId id="877" r:id="rId14"/>
    <p:sldId id="888" r:id="rId15"/>
    <p:sldId id="893" r:id="rId16"/>
    <p:sldId id="894" r:id="rId17"/>
    <p:sldId id="873" r:id="rId18"/>
    <p:sldId id="881" r:id="rId19"/>
    <p:sldId id="856" r:id="rId20"/>
    <p:sldId id="857" r:id="rId21"/>
    <p:sldId id="889" r:id="rId22"/>
    <p:sldId id="885" r:id="rId23"/>
    <p:sldId id="862" r:id="rId24"/>
  </p:sldIdLst>
  <p:sldSz cx="14630400" cy="8229600"/>
  <p:notesSz cx="7102475" cy="9369425"/>
  <p:defaultTextStyle>
    <a:defPPr>
      <a:defRPr lang="en-US"/>
    </a:defPPr>
    <a:lvl1pPr marL="0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097211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645817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19442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743025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C1DF"/>
    <a:srgbClr val="FFFC00"/>
    <a:srgbClr val="FFFFFF"/>
    <a:srgbClr val="DEDEDE"/>
    <a:srgbClr val="68AE64"/>
    <a:srgbClr val="3C3C3C"/>
    <a:srgbClr val="A8B9C8"/>
    <a:srgbClr val="B1D5AF"/>
    <a:srgbClr val="B8C6D2"/>
    <a:srgbClr val="93A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 autoAdjust="0"/>
    <p:restoredTop sz="94904" autoAdjust="0"/>
  </p:normalViewPr>
  <p:slideViewPr>
    <p:cSldViewPr snapToGrid="0">
      <p:cViewPr varScale="1">
        <p:scale>
          <a:sx n="99" d="100"/>
          <a:sy n="99" d="100"/>
        </p:scale>
        <p:origin x="200" y="624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160" y="192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7/19/17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48606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97211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645817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194422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743025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392113"/>
            <a:ext cx="2938463" cy="1654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7" y="2185313"/>
            <a:ext cx="6173015" cy="6481405"/>
          </a:xfrm>
        </p:spPr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4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14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74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2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5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36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90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05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7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53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92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0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32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3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9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9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3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31704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29458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883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102684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512852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73051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241951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779938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tabLst/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2883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673051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H="1">
            <a:off x="0" y="2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62255" y="2088304"/>
            <a:ext cx="9033904" cy="5200228"/>
          </a:xfrm>
          <a:prstGeom prst="rect">
            <a:avLst/>
          </a:prstGeom>
        </p:spPr>
        <p:txBody>
          <a:bodyPr lIns="109887" tIns="54942" rIns="109887" bIns="54942"/>
          <a:lstStyle>
            <a:lvl1pPr marL="411455" indent="-411455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 marL="1371515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468722" indent="-274304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Picture 12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Aft>
                <a:spcPts val="1441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988644" y="3366639"/>
            <a:ext cx="7698751" cy="1891666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139267" indent="-139267">
              <a:lnSpc>
                <a:spcPct val="95000"/>
              </a:lnSpc>
              <a:spcBef>
                <a:spcPts val="900"/>
              </a:spcBef>
              <a:buNone/>
              <a:tabLst>
                <a:tab pos="8115599" algn="r"/>
              </a:tabLst>
              <a:defRPr sz="2900">
                <a:solidFill>
                  <a:schemeClr val="accent2"/>
                </a:solidFill>
              </a:defRPr>
            </a:lvl1pPr>
            <a:lvl2pPr marL="548606" indent="0">
              <a:buNone/>
              <a:defRPr sz="2900">
                <a:solidFill>
                  <a:schemeClr val="accent2"/>
                </a:solidFill>
              </a:defRPr>
            </a:lvl2pPr>
            <a:lvl3pPr marL="1097211" indent="0">
              <a:buNone/>
              <a:defRPr sz="2900">
                <a:solidFill>
                  <a:schemeClr val="accent2"/>
                </a:solidFill>
              </a:defRPr>
            </a:lvl3pPr>
            <a:lvl4pPr marL="1645813" indent="0">
              <a:buNone/>
              <a:defRPr sz="2900">
                <a:solidFill>
                  <a:schemeClr val="accent2"/>
                </a:solidFill>
              </a:defRPr>
            </a:lvl4pPr>
            <a:lvl5pPr marL="2194418" indent="0">
              <a:buNone/>
              <a:defRPr sz="2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08"/>
            <a:ext cx="8055056" cy="17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4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606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4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, Content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597744" y="1678307"/>
            <a:ext cx="3681949" cy="41910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r">
              <a:lnSpc>
                <a:spcPct val="95000"/>
              </a:lnSpc>
              <a:spcBef>
                <a:spcPts val="900"/>
              </a:spcBef>
              <a:buNone/>
              <a:defRPr sz="4700" spc="-61" baseline="0">
                <a:solidFill>
                  <a:schemeClr val="tx1"/>
                </a:solidFill>
              </a:defRPr>
            </a:lvl1pPr>
            <a:lvl2pPr marL="548606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2pPr>
            <a:lvl3pPr marL="1097211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3pPr>
            <a:lvl4pPr marL="1645813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4pPr>
            <a:lvl5pPr marL="2194418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0224" y="1941094"/>
            <a:ext cx="0" cy="4071781"/>
          </a:xfrm>
          <a:prstGeom prst="line">
            <a:avLst/>
          </a:prstGeom>
          <a:ln w="6350" cmpd="sng">
            <a:solidFill>
              <a:srgbClr val="344A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412557" y="2345376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412557" y="4670280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5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872400"/>
            <a:ext cx="14630400" cy="587343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9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stytest5.png"/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  <p:pic>
        <p:nvPicPr>
          <p:cNvPr id="8" name="Picture 7" descr="Slide16 copy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66" y="4824065"/>
            <a:ext cx="6050008" cy="105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3" y="3323490"/>
            <a:ext cx="6674148" cy="1371600"/>
          </a:xfrm>
          <a:prstGeom prst="rect">
            <a:avLst/>
          </a:prstGeom>
        </p:spPr>
        <p:txBody>
          <a:bodyPr lIns="91425" tIns="45713" rIns="91425" bIns="45713" anchor="b" anchorCtr="0"/>
          <a:lstStyle>
            <a:lvl1pPr>
              <a:lnSpc>
                <a:spcPct val="95000"/>
              </a:lnSpc>
              <a:spcBef>
                <a:spcPts val="900"/>
              </a:spcBef>
              <a:defRPr lang="en-US" sz="10000" b="0" cap="none" spc="-6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stricted &amp; 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&amp; 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1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52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7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stytest8.png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3" t="16137"/>
          <a:stretch/>
        </p:blipFill>
        <p:spPr>
          <a:xfrm>
            <a:off x="3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9052311" cy="1634491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lnSpc>
                <a:spcPct val="95000"/>
              </a:lnSpc>
              <a:spcBef>
                <a:spcPts val="400"/>
              </a:spcBef>
              <a:defRPr sz="5800" b="0" cap="none" spc="-6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452512"/>
            <a:ext cx="8800012" cy="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8" tIns="54942" rIns="109888" bIns="54942" rtlCol="0" anchor="ctr"/>
          <a:lstStyle/>
          <a:p>
            <a:pPr algn="ctr"/>
            <a:endParaRPr lang="en-US" sz="1800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7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11"/>
            <a:ext cx="8055056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5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584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167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747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331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5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584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167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747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331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5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 baseline="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 baseline="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76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4365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2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/>
        </p:nvPicPr>
        <p:blipFill rotWithShape="1">
          <a:blip r:embed="rId3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Juniper Networks, Inc. </a:t>
            </a:r>
          </a:p>
        </p:txBody>
      </p:sp>
      <p:sp>
        <p:nvSpPr>
          <p:cNvPr id="11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833" r:id="rId4"/>
    <p:sldLayoutId id="2147483838" r:id="rId5"/>
    <p:sldLayoutId id="2147483825" r:id="rId6"/>
    <p:sldLayoutId id="2147483834" r:id="rId7"/>
    <p:sldLayoutId id="2147483839" r:id="rId8"/>
    <p:sldLayoutId id="2147483832" r:id="rId9"/>
    <p:sldLayoutId id="2147483835" r:id="rId10"/>
    <p:sldLayoutId id="2147483840" r:id="rId11"/>
    <p:sldLayoutId id="2147483826" r:id="rId12"/>
    <p:sldLayoutId id="2147483836" r:id="rId13"/>
    <p:sldLayoutId id="2147483841" r:id="rId14"/>
    <p:sldLayoutId id="2147483837" r:id="rId15"/>
    <p:sldLayoutId id="2147483843" r:id="rId16"/>
    <p:sldLayoutId id="2147483653" r:id="rId17"/>
    <p:sldLayoutId id="2147483844" r:id="rId18"/>
    <p:sldLayoutId id="2147483846" r:id="rId19"/>
    <p:sldLayoutId id="2147483824" r:id="rId20"/>
    <p:sldLayoutId id="2147483845" r:id="rId21"/>
    <p:sldLayoutId id="2147483827" r:id="rId22"/>
    <p:sldLayoutId id="2147483828" r:id="rId23"/>
    <p:sldLayoutId id="2147483850" r:id="rId24"/>
    <p:sldLayoutId id="2147483655" r:id="rId25"/>
    <p:sldLayoutId id="2147483851" r:id="rId26"/>
    <p:sldLayoutId id="2147483852" r:id="rId27"/>
    <p:sldLayoutId id="2147483853" r:id="rId28"/>
    <p:sldLayoutId id="2147483854" r:id="rId29"/>
    <p:sldLayoutId id="214748385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548606" rtl="0" eaLnBrk="1" latinLnBrk="0" hangingPunct="1">
        <a:spcBef>
          <a:spcPct val="0"/>
        </a:spcBef>
        <a:buNone/>
        <a:defRPr sz="40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411455" indent="-411455" algn="l" defTabSz="548606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891485" indent="-342878" algn="l" defTabSz="548606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1371515" indent="-274304" algn="l" defTabSz="548606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920117" indent="-274304" algn="l" defTabSz="548606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2468722" indent="-274304" algn="l" defTabSz="54860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3017328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935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542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146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0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11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17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2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25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633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23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84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219" y="1194414"/>
            <a:ext cx="12406749" cy="3157788"/>
          </a:xfrm>
        </p:spPr>
        <p:txBody>
          <a:bodyPr/>
          <a:lstStyle/>
          <a:p>
            <a:r>
              <a:rPr lang="en-US" dirty="0" smtClean="0"/>
              <a:t>YAPT</a:t>
            </a:r>
            <a:br>
              <a:rPr lang="en-US" dirty="0" smtClean="0"/>
            </a:br>
            <a:r>
              <a:rPr lang="en-US" smtClean="0"/>
              <a:t>Automate provisioning devices</a:t>
            </a:r>
            <a:endParaRPr lang="en-US" sz="6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206221" y="5731922"/>
            <a:ext cx="5208499" cy="18668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000" dirty="0"/>
              <a:t>Christian Klewar (</a:t>
            </a:r>
            <a:r>
              <a:rPr lang="en-US" sz="2000" dirty="0" err="1"/>
              <a:t>cklewar@juniper.net</a:t>
            </a:r>
            <a:r>
              <a:rPr lang="en-US" sz="2000" dirty="0"/>
              <a:t>)</a:t>
            </a:r>
          </a:p>
          <a:p>
            <a:r>
              <a:rPr lang="en-US" sz="2000" dirty="0"/>
              <a:t>Version 0.2 / </a:t>
            </a:r>
            <a:r>
              <a:rPr lang="en-US" sz="2000" dirty="0" smtClean="0"/>
              <a:t>June </a:t>
            </a:r>
            <a:r>
              <a:rPr lang="en-US" sz="2000" dirty="0"/>
              <a:t>2017</a:t>
            </a:r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109178" y="4747703"/>
            <a:ext cx="8055220" cy="548788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Yet Another Provisioning </a:t>
            </a:r>
            <a:r>
              <a:rPr lang="en-US" sz="2800" dirty="0" smtClean="0">
                <a:solidFill>
                  <a:schemeClr val="accent2"/>
                </a:solidFill>
              </a:rPr>
              <a:t>Tool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7" y="15933"/>
            <a:ext cx="9082620" cy="950489"/>
          </a:xfrm>
        </p:spPr>
        <p:txBody>
          <a:bodyPr/>
          <a:lstStyle/>
          <a:p>
            <a:r>
              <a:rPr lang="en-US" dirty="0" smtClean="0"/>
              <a:t>Services / </a:t>
            </a:r>
            <a:r>
              <a:rPr lang="en-US" smtClean="0"/>
              <a:t>Source Plugins (OSSH)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310" y="1165110"/>
            <a:ext cx="7935880" cy="544332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OSSH service listening for inbound </a:t>
              </a:r>
              <a:r>
                <a:rPr lang="en-US" sz="24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ssh</a:t>
              </a: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 connections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53055" y="1967720"/>
            <a:ext cx="7786135" cy="489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 service authenticates device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6225" y="1953121"/>
            <a:ext cx="250670" cy="5041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324" y="2700952"/>
            <a:ext cx="7841866" cy="663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 “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 data and sends to Message Broker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225" y="2686829"/>
            <a:ext cx="250670" cy="6775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accent1">
                <a:lumMod val="75000"/>
              </a:schemeClr>
            </a:solidFill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86225" y="3625922"/>
            <a:ext cx="14316159" cy="42137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53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671253" y="5433282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12646244" y="590916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00676" y="3738227"/>
            <a:ext cx="4248450" cy="2491802"/>
          </a:xfrm>
          <a:prstGeom prst="roundRect">
            <a:avLst>
              <a:gd name="adj" fmla="val 2133"/>
            </a:avLst>
          </a:prstGeom>
          <a:solidFill>
            <a:srgbClr val="00B050"/>
          </a:solidFill>
          <a:ln cap="flat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113485" y="5079154"/>
            <a:ext cx="3912975" cy="97648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103555" y="3895152"/>
            <a:ext cx="3922905" cy="10233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 rot="16200000">
            <a:off x="246833" y="5393314"/>
            <a:ext cx="4047431" cy="737257"/>
          </a:xfrm>
          <a:prstGeom prst="roundRect">
            <a:avLst>
              <a:gd name="adj" fmla="val 11905"/>
            </a:avLst>
          </a:prstGeom>
          <a:solidFill>
            <a:srgbClr val="FFFF0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606504" y="396612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178710" y="4230657"/>
            <a:ext cx="1720246" cy="25497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>
            <a:stCxn id="57" idx="1"/>
          </p:cNvCxnSpPr>
          <p:nvPr/>
        </p:nvCxnSpPr>
        <p:spPr>
          <a:xfrm flipH="1">
            <a:off x="2525876" y="4406838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3"/>
          </p:cNvCxnSpPr>
          <p:nvPr/>
        </p:nvCxnSpPr>
        <p:spPr>
          <a:xfrm flipH="1" flipV="1">
            <a:off x="7604197" y="5465150"/>
            <a:ext cx="5067056" cy="193471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557343" y="5360319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52255">
            <a:off x="9197795" y="5534288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Outbound-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ssh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connection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7147323" y="4261674"/>
            <a:ext cx="1" cy="1085198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3944199" y="6363184"/>
            <a:ext cx="4297680" cy="1341969"/>
          </a:xfrm>
          <a:prstGeom prst="roundRect">
            <a:avLst>
              <a:gd name="adj" fmla="val 11905"/>
            </a:avLst>
          </a:prstGeom>
          <a:solidFill>
            <a:srgbClr val="00B0F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41098" y="4181596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200868" y="6428368"/>
            <a:ext cx="1697189" cy="29961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200868" y="6811918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200868" y="720151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082515" y="7243574"/>
            <a:ext cx="1937848" cy="26263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559749" y="7383934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874971" y="7158692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7820399" y="5829193"/>
            <a:ext cx="4829207" cy="74239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78848" y="6565698"/>
            <a:ext cx="4410276" cy="389924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6815" y="6171462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 rot="272654">
            <a:off x="10726253" y="5211340"/>
            <a:ext cx="1230075" cy="24041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Port Forward</a:t>
            </a:r>
          </a:p>
        </p:txBody>
      </p:sp>
      <p:pic>
        <p:nvPicPr>
          <p:cNvPr id="87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6802" y="3845830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" name="Curved Connector 88"/>
          <p:cNvCxnSpPr/>
          <p:nvPr/>
        </p:nvCxnSpPr>
        <p:spPr>
          <a:xfrm rot="10800000">
            <a:off x="9106052" y="4351515"/>
            <a:ext cx="3575905" cy="1138497"/>
          </a:xfrm>
          <a:prstGeom prst="curvedConnector3">
            <a:avLst>
              <a:gd name="adj1" fmla="val 129722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9625406" y="4046806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 rot="21044144">
            <a:off x="9484531" y="6156131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Netconf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commit 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config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 rot="21287145">
            <a:off x="9256177" y="6800935"/>
            <a:ext cx="66506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98" name="Arc 97"/>
          <p:cNvSpPr/>
          <p:nvPr/>
        </p:nvSpPr>
        <p:spPr>
          <a:xfrm rot="13294178">
            <a:off x="6029790" y="6271797"/>
            <a:ext cx="912196" cy="982556"/>
          </a:xfrm>
          <a:prstGeom prst="arc">
            <a:avLst>
              <a:gd name="adj1" fmla="val 16200000"/>
              <a:gd name="adj2" fmla="val 92899"/>
            </a:avLst>
          </a:prstGeom>
          <a:ln w="38100">
            <a:solidFill>
              <a:schemeClr val="tx1">
                <a:lumMod val="75000"/>
              </a:schemeClr>
            </a:solidFill>
            <a:miter lim="800000"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2108843" y="6386308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7476565" y="5540188"/>
            <a:ext cx="6547921" cy="1801906"/>
          </a:xfrm>
          <a:custGeom>
            <a:avLst/>
            <a:gdLst>
              <a:gd name="connsiteX0" fmla="*/ 0 w 6547921"/>
              <a:gd name="connsiteY0" fmla="*/ 1801906 h 1801906"/>
              <a:gd name="connsiteX1" fmla="*/ 6051176 w 6547921"/>
              <a:gd name="connsiteY1" fmla="*/ 336177 h 1801906"/>
              <a:gd name="connsiteX2" fmla="*/ 6239435 w 6547921"/>
              <a:gd name="connsiteY2" fmla="*/ 0 h 180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7921" h="1801906">
                <a:moveTo>
                  <a:pt x="0" y="1801906"/>
                </a:moveTo>
                <a:lnTo>
                  <a:pt x="6051176" y="336177"/>
                </a:lnTo>
                <a:cubicBezTo>
                  <a:pt x="7091082" y="35859"/>
                  <a:pt x="6163235" y="69476"/>
                  <a:pt x="6239435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§</a:t>
            </a:r>
            <a:endParaRPr lang="en-US"/>
          </a:p>
        </p:txBody>
      </p:sp>
      <p:cxnSp>
        <p:nvCxnSpPr>
          <p:cNvPr id="114" name="Curved Connector 113"/>
          <p:cNvCxnSpPr/>
          <p:nvPr/>
        </p:nvCxnSpPr>
        <p:spPr>
          <a:xfrm flipV="1">
            <a:off x="7604197" y="5984238"/>
            <a:ext cx="6194940" cy="1357856"/>
          </a:xfrm>
          <a:prstGeom prst="curvedConnector3">
            <a:avLst>
              <a:gd name="adj1" fmla="val 102313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 rot="21251666">
            <a:off x="10444949" y="7193806"/>
            <a:ext cx="246020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Send certs request</a:t>
            </a:r>
          </a:p>
        </p:txBody>
      </p:sp>
    </p:spTree>
    <p:extLst>
      <p:ext uri="{BB962C8B-B14F-4D97-AF65-F5344CB8AC3E}">
        <p14:creationId xmlns:p14="http://schemas.microsoft.com/office/powerpoint/2010/main" val="59808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7" y="301625"/>
            <a:ext cx="9082620" cy="664797"/>
          </a:xfrm>
        </p:spPr>
        <p:txBody>
          <a:bodyPr/>
          <a:lstStyle/>
          <a:p>
            <a:r>
              <a:rPr lang="en-US" dirty="0" smtClean="0"/>
              <a:t>Services / Source Plugins (PHS)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310" y="1165110"/>
            <a:ext cx="7935880" cy="544332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PHS service listening for inbound http/s connections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53055" y="1967720"/>
            <a:ext cx="7786135" cy="489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 service authenticates device / detect device type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6225" y="1953121"/>
            <a:ext cx="250670" cy="5041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324" y="2700952"/>
            <a:ext cx="7841866" cy="663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 data and sends to Message Broker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225" y="2686829"/>
            <a:ext cx="250670" cy="6775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accent1">
                <a:lumMod val="75000"/>
              </a:schemeClr>
            </a:solidFill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86225" y="3625922"/>
            <a:ext cx="14316159" cy="42137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53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671253" y="5433282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12646244" y="590916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00676" y="3738227"/>
            <a:ext cx="4248450" cy="2491802"/>
          </a:xfrm>
          <a:prstGeom prst="roundRect">
            <a:avLst>
              <a:gd name="adj" fmla="val 2133"/>
            </a:avLst>
          </a:prstGeom>
          <a:solidFill>
            <a:srgbClr val="00B050"/>
          </a:solidFill>
          <a:ln cap="flat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113485" y="5079154"/>
            <a:ext cx="3912975" cy="97648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103555" y="3895152"/>
            <a:ext cx="3922905" cy="10233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 rot="16200000">
            <a:off x="246833" y="5393314"/>
            <a:ext cx="4047431" cy="737257"/>
          </a:xfrm>
          <a:prstGeom prst="roundRect">
            <a:avLst>
              <a:gd name="adj" fmla="val 11905"/>
            </a:avLst>
          </a:prstGeom>
          <a:solidFill>
            <a:srgbClr val="FFFF0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606504" y="396612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178710" y="4230657"/>
            <a:ext cx="1720246" cy="25497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>
            <a:stCxn id="57" idx="1"/>
          </p:cNvCxnSpPr>
          <p:nvPr/>
        </p:nvCxnSpPr>
        <p:spPr>
          <a:xfrm flipH="1">
            <a:off x="2525876" y="4406838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3"/>
          </p:cNvCxnSpPr>
          <p:nvPr/>
        </p:nvCxnSpPr>
        <p:spPr>
          <a:xfrm flipH="1" flipV="1">
            <a:off x="7604197" y="5465150"/>
            <a:ext cx="5067056" cy="193471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557343" y="5360319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HTTP/S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52255">
            <a:off x="9216845" y="5572388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http/https connection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7147323" y="4261674"/>
            <a:ext cx="1" cy="1085198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3944199" y="6363184"/>
            <a:ext cx="4297680" cy="1341969"/>
          </a:xfrm>
          <a:prstGeom prst="roundRect">
            <a:avLst>
              <a:gd name="adj" fmla="val 11905"/>
            </a:avLst>
          </a:prstGeom>
          <a:solidFill>
            <a:srgbClr val="00B0F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41098" y="4181596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200868" y="6428368"/>
            <a:ext cx="1697189" cy="29961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200868" y="6811918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200868" y="720151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082515" y="7243574"/>
            <a:ext cx="1937848" cy="26263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559749" y="7383934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874971" y="7158692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7820399" y="5829193"/>
            <a:ext cx="4829207" cy="74239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78848" y="6565698"/>
            <a:ext cx="4410276" cy="389924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6815" y="6171462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 rot="272654">
            <a:off x="10726253" y="5211340"/>
            <a:ext cx="1230075" cy="24041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Port Forward</a:t>
            </a:r>
          </a:p>
        </p:txBody>
      </p:sp>
      <p:pic>
        <p:nvPicPr>
          <p:cNvPr id="87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6802" y="3845830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" name="Curved Connector 88"/>
          <p:cNvCxnSpPr/>
          <p:nvPr/>
        </p:nvCxnSpPr>
        <p:spPr>
          <a:xfrm rot="10800000">
            <a:off x="9106052" y="4351515"/>
            <a:ext cx="3575905" cy="1138497"/>
          </a:xfrm>
          <a:prstGeom prst="curvedConnector3">
            <a:avLst>
              <a:gd name="adj1" fmla="val 129722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9625406" y="4046806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 rot="21044144">
            <a:off x="9484531" y="6156131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Netconf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commit 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config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 rot="21287145">
            <a:off x="9256177" y="6800935"/>
            <a:ext cx="66506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98" name="Arc 97"/>
          <p:cNvSpPr/>
          <p:nvPr/>
        </p:nvSpPr>
        <p:spPr>
          <a:xfrm rot="13294178">
            <a:off x="6029790" y="6271797"/>
            <a:ext cx="912196" cy="982556"/>
          </a:xfrm>
          <a:prstGeom prst="arc">
            <a:avLst>
              <a:gd name="adj1" fmla="val 16200000"/>
              <a:gd name="adj2" fmla="val 92899"/>
            </a:avLst>
          </a:prstGeom>
          <a:ln w="38100">
            <a:solidFill>
              <a:schemeClr val="tx1">
                <a:lumMod val="75000"/>
              </a:schemeClr>
            </a:solidFill>
            <a:miter lim="800000"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2108843" y="6386308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7476565" y="5540188"/>
            <a:ext cx="6547921" cy="1801906"/>
          </a:xfrm>
          <a:custGeom>
            <a:avLst/>
            <a:gdLst>
              <a:gd name="connsiteX0" fmla="*/ 0 w 6547921"/>
              <a:gd name="connsiteY0" fmla="*/ 1801906 h 1801906"/>
              <a:gd name="connsiteX1" fmla="*/ 6051176 w 6547921"/>
              <a:gd name="connsiteY1" fmla="*/ 336177 h 1801906"/>
              <a:gd name="connsiteX2" fmla="*/ 6239435 w 6547921"/>
              <a:gd name="connsiteY2" fmla="*/ 0 h 180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7921" h="1801906">
                <a:moveTo>
                  <a:pt x="0" y="1801906"/>
                </a:moveTo>
                <a:lnTo>
                  <a:pt x="6051176" y="336177"/>
                </a:lnTo>
                <a:cubicBezTo>
                  <a:pt x="7091082" y="35859"/>
                  <a:pt x="6163235" y="69476"/>
                  <a:pt x="6239435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§</a:t>
            </a:r>
            <a:endParaRPr lang="en-US"/>
          </a:p>
        </p:txBody>
      </p:sp>
      <p:cxnSp>
        <p:nvCxnSpPr>
          <p:cNvPr id="114" name="Curved Connector 113"/>
          <p:cNvCxnSpPr/>
          <p:nvPr/>
        </p:nvCxnSpPr>
        <p:spPr>
          <a:xfrm flipV="1">
            <a:off x="7604197" y="5984238"/>
            <a:ext cx="6194940" cy="1357856"/>
          </a:xfrm>
          <a:prstGeom prst="curvedConnector3">
            <a:avLst>
              <a:gd name="adj1" fmla="val 102313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 rot="21251666">
            <a:off x="10444949" y="7193806"/>
            <a:ext cx="246020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Send certs request</a:t>
            </a:r>
          </a:p>
        </p:txBody>
      </p:sp>
    </p:spTree>
    <p:extLst>
      <p:ext uri="{BB962C8B-B14F-4D97-AF65-F5344CB8AC3E}">
        <p14:creationId xmlns:p14="http://schemas.microsoft.com/office/powerpoint/2010/main" val="93747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Task Plugins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14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203917"/>
            <a:ext cx="8285925" cy="664797"/>
          </a:xfrm>
        </p:spPr>
        <p:txBody>
          <a:bodyPr/>
          <a:lstStyle/>
          <a:p>
            <a:r>
              <a:rPr lang="en-US" dirty="0" smtClean="0"/>
              <a:t>Task Plugins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281910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The workhorses</a:t>
              </a:r>
            </a:p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Multithreaded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438890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PyEZ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do most of the work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4375454"/>
            <a:ext cx="218998" cy="13821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598301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tasks: Software, IPAM, Configuration, Cert, Script, Discovery, Policy, Rule, Assign, Publish, </a:t>
            </a:r>
            <a:r>
              <a:rPr lang="mr-IN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5969566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50" descr="python.sh-600x600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555" y="949098"/>
            <a:ext cx="1503847" cy="121408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Picture 51" descr="imageedit_1_2892996221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62" y="2040867"/>
            <a:ext cx="2076031" cy="608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94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203917"/>
            <a:ext cx="8285925" cy="664797"/>
          </a:xfrm>
        </p:spPr>
        <p:txBody>
          <a:bodyPr/>
          <a:lstStyle/>
          <a:p>
            <a:r>
              <a:rPr lang="en-US" dirty="0" smtClean="0"/>
              <a:t>Task Plugins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6656" y="959510"/>
            <a:ext cx="7814147" cy="62392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tasks: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  <a:p>
            <a:pPr marL="1440111" lvl="2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PyEZ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111" lvl="2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Napalm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</a:p>
          <a:p>
            <a:pPr marL="1440111" lvl="2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Ansible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Junos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Space related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946063"/>
            <a:ext cx="229046" cy="62392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7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Graphical Interface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88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8285925" cy="677108"/>
          </a:xfrm>
        </p:spPr>
        <p:txBody>
          <a:bodyPr/>
          <a:lstStyle/>
          <a:p>
            <a:r>
              <a:rPr lang="en-US" dirty="0" smtClean="0"/>
              <a:t>Web Interface – Bootstrap 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29" y="3614330"/>
            <a:ext cx="12020977" cy="4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1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Logging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136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260085"/>
            <a:ext cx="8285925" cy="664797"/>
          </a:xfrm>
        </p:spPr>
        <p:txBody>
          <a:bodyPr/>
          <a:lstStyle/>
          <a:p>
            <a:r>
              <a:rPr lang="en-US" dirty="0" smtClean="0"/>
              <a:t>Logging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1272696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Previsioning Tasks, Services, Source Plugins, General Logs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2829048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 are written to “logs” directory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2839639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4423160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ail </a:t>
            </a:r>
            <a:r>
              <a:rPr lang="mr-IN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./logs/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info.log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grep PROV[TASKNAME]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4423160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  <a:solidFill>
            <a:schemeClr val="bg1">
              <a:lumMod val="65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grpFill/>
            <a:ln w="28575">
              <a:solidFill>
                <a:srgbClr val="FFC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grpFill/>
            <a:ln w="47625">
              <a:solidFill>
                <a:srgbClr val="FFC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grp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grpFill/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784923" y="6131626"/>
            <a:ext cx="12337408" cy="176179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r>
              <a:rPr lang="en-US" sz="1400" dirty="0"/>
              <a:t>INFO - PROVCERT-[10.11.111.106]: Locking device configuration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Loading configuration changes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Committing configuration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Unlocking the configuration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Configuration successfully committed on device: 10.11.111.106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Issue command: request security </a:t>
            </a:r>
            <a:r>
              <a:rPr lang="en-US" sz="1400" dirty="0" err="1"/>
              <a:t>pki</a:t>
            </a:r>
            <a:r>
              <a:rPr lang="en-US" sz="1400" dirty="0"/>
              <a:t> ca-certificate enroll ca-profile </a:t>
            </a:r>
            <a:r>
              <a:rPr lang="en-US" sz="1400" dirty="0" err="1" smtClean="0"/>
              <a:t>ejbca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76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Interact with YAPT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47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23" y="953179"/>
            <a:ext cx="9792662" cy="664797"/>
          </a:xfrm>
        </p:spPr>
        <p:txBody>
          <a:bodyPr/>
          <a:lstStyle/>
          <a:p>
            <a:r>
              <a:rPr lang="en-US" dirty="0" smtClean="0"/>
              <a:t>What YAPT is and isn’t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02617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2617" y="2034066"/>
            <a:ext cx="6050823" cy="910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solidFill>
                  <a:prstClr val="white"/>
                </a:solidFill>
                <a:latin typeface="Arial"/>
                <a:cs typeface="Arial"/>
              </a:rPr>
              <a:t>What it’s NOT</a:t>
            </a:r>
            <a:endParaRPr lang="en-US" sz="2800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82362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362" y="2034066"/>
            <a:ext cx="6050823" cy="9103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latin typeface="Arial"/>
                <a:cs typeface="Arial"/>
              </a:rPr>
              <a:t>What it’s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54547" y="3104096"/>
            <a:ext cx="5906451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An open source project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Tool to provision SRX / EX / NFX devices (ZTP)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Provision 3</a:t>
            </a:r>
            <a:r>
              <a:rPr lang="en-US" sz="2400" b="1" baseline="30000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 party devices 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Plugin based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Extendable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Lightweight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Good is Good enough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b="1" dirty="0" smtClean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70161" y="3087896"/>
            <a:ext cx="5915734" cy="2616101"/>
          </a:xfrm>
          <a:prstGeom prst="rect">
            <a:avLst/>
          </a:prstGeom>
        </p:spPr>
        <p:txBody>
          <a:bodyPr wrap="square" lIns="182880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An official Juniper “product”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Officially supported by Juniper (Support via Juniper PS)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replacement for existing Rapid Deployment solutions like </a:t>
            </a:r>
            <a:r>
              <a:rPr lang="en-US" sz="2400" b="1" dirty="0" err="1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Junos</a:t>
            </a: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9014835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66" y="669681"/>
            <a:ext cx="6662506" cy="677108"/>
          </a:xfrm>
        </p:spPr>
        <p:txBody>
          <a:bodyPr/>
          <a:lstStyle/>
          <a:p>
            <a:r>
              <a:rPr lang="en-US" dirty="0" smtClean="0"/>
              <a:t>Programmatic interfaces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2" y="1624126"/>
            <a:ext cx="6638215" cy="5912068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16529" y="3575107"/>
            <a:ext cx="5652055" cy="254350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80322" y="3697892"/>
            <a:ext cx="875869" cy="541168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9948" y="3699820"/>
            <a:ext cx="5112136" cy="54116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Interface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76214" y="4324502"/>
            <a:ext cx="875869" cy="630363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AMQP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9949" y="4329038"/>
            <a:ext cx="5112134" cy="62582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698504" y="1624128"/>
            <a:ext cx="6433386" cy="1950979"/>
            <a:chOff x="6476110" y="2028482"/>
            <a:chExt cx="7811390" cy="1454399"/>
          </a:xfrm>
        </p:grpSpPr>
        <p:sp>
          <p:nvSpPr>
            <p:cNvPr id="43" name="Rectangle 42"/>
            <p:cNvSpPr/>
            <p:nvPr/>
          </p:nvSpPr>
          <p:spPr>
            <a:xfrm>
              <a:off x="6591301" y="2028482"/>
              <a:ext cx="7696199" cy="1454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 with YAPT using Message Broker.</a:t>
              </a: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messages into bus to: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an event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a task(s)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 information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76110" y="2028482"/>
              <a:ext cx="277190" cy="14543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257801" y="5059502"/>
            <a:ext cx="1011194" cy="928156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97750" y="4258263"/>
            <a:ext cx="6668310" cy="1066972"/>
            <a:chOff x="7697750" y="5051636"/>
            <a:chExt cx="6668310" cy="1066972"/>
          </a:xfrm>
        </p:grpSpPr>
        <p:sp>
          <p:nvSpPr>
            <p:cNvPr id="45" name="Rectangle 44"/>
            <p:cNvSpPr/>
            <p:nvPr/>
          </p:nvSpPr>
          <p:spPr>
            <a:xfrm>
              <a:off x="7894235" y="5051636"/>
              <a:ext cx="6471825" cy="1044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 with YAPT using exposed REST API: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a task(s)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97750" y="5059502"/>
              <a:ext cx="229045" cy="10591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697750" y="1085179"/>
            <a:ext cx="2943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Broker 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97750" y="3590835"/>
            <a:ext cx="2741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51090" y="5051636"/>
            <a:ext cx="1011194" cy="928156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38759" y="5039699"/>
            <a:ext cx="2317432" cy="95591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9947" y="5039698"/>
            <a:ext cx="2322337" cy="947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/ </a:t>
            </a: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97749" y="5346871"/>
            <a:ext cx="5468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/ Source / Task Plugins</a:t>
            </a:r>
            <a:endParaRPr 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691686" y="5979791"/>
            <a:ext cx="6477888" cy="2087310"/>
            <a:chOff x="7539286" y="6620765"/>
            <a:chExt cx="6477888" cy="1060674"/>
          </a:xfrm>
        </p:grpSpPr>
        <p:sp>
          <p:nvSpPr>
            <p:cNvPr id="26" name="Rectangle 25"/>
            <p:cNvSpPr/>
            <p:nvPr/>
          </p:nvSpPr>
          <p:spPr>
            <a:xfrm>
              <a:off x="7545349" y="6636584"/>
              <a:ext cx="6471825" cy="1044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Extend YAPT functionalities writing new plugins: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/ Source Plugin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39286" y="6620765"/>
              <a:ext cx="229045" cy="1059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66" y="17194"/>
            <a:ext cx="9409462" cy="752403"/>
          </a:xfrm>
        </p:spPr>
        <p:txBody>
          <a:bodyPr/>
          <a:lstStyle/>
          <a:p>
            <a:r>
              <a:rPr lang="en-US" smtClean="0"/>
              <a:t>Programmatic interfaces REST API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1" y="3760630"/>
            <a:ext cx="9531773" cy="3775563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curl -X POST \  'http://172.16.146.1:9090/rest/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device?device_serial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=abc1234567' \  -H 'cache-control: no-cache' \  -H 'content-type: application/x-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yaml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' \  -H 'postman-token: bb1c3d35-b80a-dd74-e24e-4ed4dc809aff' \  -d '---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yapt_location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localdevice_type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srxhostname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vsrx02timezone: Europe/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Berlindomain_name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mycompany.localntp_server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192.168.2.1encrypted_password: "$1$AjvjSnDw$QrTngM5tI.IqliertjQhb/"community: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publicinterfaces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:- name: ge-0/0/0  description: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untrust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family: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inet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address: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dhcp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- name: ge-0/0/2  description: trust  family: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inet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address: 10.12.112.2/24tunnel_int:  name: st0  description: VPN  unit: 0  family: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inet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mask: 24cert: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ca_profile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ca_identity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advpn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subject: CN=vsrx02,OU=IT,O=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MyCompany,L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Berlin,DC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mycompany.local,C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=DE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domain_name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vsrx02.mycompany.local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enrollment_url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http://192.168.2.49:5554/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publicweb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/apply/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scep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advpn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pkiclient.exe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oscp_url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http://10.13.113.2:5554/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publicweb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/status/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ocsp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challenge_password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juniper123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revocation_url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http://192.168.2.49:5554/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publicweb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/status/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ocsp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'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25860" y="1289624"/>
            <a:ext cx="9531773" cy="1950979"/>
            <a:chOff x="6476110" y="2028482"/>
            <a:chExt cx="7811390" cy="1454399"/>
          </a:xfrm>
        </p:grpSpPr>
        <p:sp>
          <p:nvSpPr>
            <p:cNvPr id="55" name="Rectangle 54"/>
            <p:cNvSpPr/>
            <p:nvPr/>
          </p:nvSpPr>
          <p:spPr>
            <a:xfrm>
              <a:off x="6591301" y="2028482"/>
              <a:ext cx="7696199" cy="1454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 with YAPT using REST API</a:t>
              </a:r>
            </a:p>
            <a:p>
              <a:endPara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new device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an event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76110" y="2028482"/>
              <a:ext cx="277190" cy="14543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3501471" y="228429"/>
            <a:ext cx="875869" cy="541168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0496281" y="228429"/>
            <a:ext cx="3881059" cy="54116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Interface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62" y="29506"/>
            <a:ext cx="9732538" cy="1329595"/>
          </a:xfrm>
        </p:spPr>
        <p:txBody>
          <a:bodyPr/>
          <a:lstStyle/>
          <a:p>
            <a:r>
              <a:rPr lang="en-US" dirty="0" smtClean="0"/>
              <a:t>Programmatic interfaces Task Plugin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3" y="2545215"/>
            <a:ext cx="8908290" cy="5261437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577539" y="160503"/>
            <a:ext cx="2789960" cy="1198598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120041" y="283288"/>
            <a:ext cx="1011194" cy="928156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813803" y="270409"/>
            <a:ext cx="2317432" cy="95591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823" y="3108480"/>
            <a:ext cx="8108576" cy="450577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from </a:t>
            </a:r>
            <a:r>
              <a:rPr lang="en-US" sz="1400" dirty="0" err="1"/>
              <a:t>lib.tasks.task</a:t>
            </a:r>
            <a:r>
              <a:rPr lang="en-US" sz="1400" dirty="0"/>
              <a:t> </a:t>
            </a:r>
            <a:r>
              <a:rPr lang="en-US" sz="1400" b="1" dirty="0"/>
              <a:t>import </a:t>
            </a:r>
            <a:r>
              <a:rPr lang="en-US" sz="1400" dirty="0"/>
              <a:t>Task</a:t>
            </a:r>
            <a:br>
              <a:rPr lang="en-US" sz="1400" dirty="0"/>
            </a:br>
            <a:r>
              <a:rPr lang="en-US" sz="1400" b="1" dirty="0"/>
              <a:t>from </a:t>
            </a:r>
            <a:r>
              <a:rPr lang="en-US" sz="1400" dirty="0" err="1"/>
              <a:t>lib.tools</a:t>
            </a:r>
            <a:r>
              <a:rPr lang="en-US" sz="1400" dirty="0"/>
              <a:t> </a:t>
            </a:r>
            <a:r>
              <a:rPr lang="en-US" sz="1400" b="1" dirty="0"/>
              <a:t>import </a:t>
            </a:r>
            <a:r>
              <a:rPr lang="en-US" sz="1400" dirty="0"/>
              <a:t>Tools</a:t>
            </a:r>
            <a:br>
              <a:rPr lang="en-US" sz="1400" dirty="0"/>
            </a:b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class </a:t>
            </a:r>
            <a:r>
              <a:rPr lang="en-US" sz="1400" dirty="0" err="1" smtClean="0"/>
              <a:t>MyTestTask</a:t>
            </a:r>
            <a:r>
              <a:rPr lang="en-US" sz="1400" dirty="0" smtClean="0"/>
              <a:t>(Task</a:t>
            </a:r>
            <a:r>
              <a:rPr lang="en-US" sz="1400" dirty="0"/>
              <a:t>):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/>
              <a:t>__</a:t>
            </a:r>
            <a:r>
              <a:rPr lang="en-US" sz="1400" dirty="0" err="1"/>
              <a:t>init</a:t>
            </a:r>
            <a:r>
              <a:rPr lang="en-US" sz="1400"/>
              <a:t>__(</a:t>
            </a:r>
            <a:r>
              <a:rPr lang="en-US" sz="1400" smtClean="0"/>
              <a:t>self, task_name</a:t>
            </a:r>
            <a:r>
              <a:rPr lang="en-US" sz="1400" dirty="0"/>
              <a:t>, </a:t>
            </a:r>
            <a:r>
              <a:rPr lang="en-US" sz="1400" dirty="0" err="1" smtClean="0"/>
              <a:t>sample_device</a:t>
            </a:r>
            <a:r>
              <a:rPr lang="en-US" sz="1400" dirty="0"/>
              <a:t>, shared):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super(</a:t>
            </a:r>
            <a:r>
              <a:rPr lang="en-US" sz="1400" dirty="0" err="1"/>
              <a:t>InitTask</a:t>
            </a:r>
            <a:r>
              <a:rPr lang="en-US" sz="1400" dirty="0"/>
              <a:t>, self).__</a:t>
            </a:r>
            <a:r>
              <a:rPr lang="en-US" sz="1400" dirty="0" err="1"/>
              <a:t>init</a:t>
            </a:r>
            <a:r>
              <a:rPr lang="en-US" sz="1400" dirty="0"/>
              <a:t>__(channel=channel, exchange=exchange, </a:t>
            </a:r>
            <a:r>
              <a:rPr lang="en-US" sz="1400" dirty="0" err="1" smtClean="0"/>
              <a:t>task_name</a:t>
            </a:r>
            <a:r>
              <a:rPr lang="en-US" sz="1400" dirty="0" smtClean="0"/>
              <a:t>=</a:t>
            </a:r>
            <a:r>
              <a:rPr lang="en-US" sz="1400" dirty="0" err="1" smtClean="0"/>
              <a:t>task_name</a:t>
            </a:r>
            <a:r>
              <a:rPr lang="en-US" sz="1400" dirty="0"/>
              <a:t>, </a:t>
            </a:r>
            <a:r>
              <a:rPr lang="en-US" sz="1400" dirty="0" smtClean="0"/>
              <a:t> </a:t>
            </a:r>
            <a:r>
              <a:rPr lang="en-US" sz="1400" dirty="0" err="1" smtClean="0"/>
              <a:t>sample_device</a:t>
            </a:r>
            <a:r>
              <a:rPr lang="en-US" sz="1400" dirty="0" smtClean="0"/>
              <a:t>=</a:t>
            </a:r>
            <a:r>
              <a:rPr lang="en-US" sz="1400" dirty="0" err="1" smtClean="0"/>
              <a:t>sample_device</a:t>
            </a:r>
            <a:r>
              <a:rPr lang="en-US" sz="1400" dirty="0"/>
              <a:t>, shared=shared)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 err="1"/>
              <a:t>self.logger.debug</a:t>
            </a:r>
            <a:r>
              <a:rPr lang="en-US" sz="1400" dirty="0"/>
              <a:t>(</a:t>
            </a:r>
            <a:r>
              <a:rPr lang="en-US" sz="1400" b="1" dirty="0"/>
              <a:t>'Subclass: %s'</a:t>
            </a:r>
            <a:r>
              <a:rPr lang="en-US" sz="1400" dirty="0"/>
              <a:t>, </a:t>
            </a:r>
            <a:r>
              <a:rPr lang="en-US" sz="1400" dirty="0" err="1" smtClean="0"/>
              <a:t>issubclass</a:t>
            </a:r>
            <a:r>
              <a:rPr lang="en-US" sz="1400" dirty="0" smtClean="0"/>
              <a:t>(</a:t>
            </a:r>
            <a:r>
              <a:rPr lang="en-US" sz="1400" dirty="0" err="1" smtClean="0"/>
              <a:t>MyTestTask</a:t>
            </a:r>
            <a:r>
              <a:rPr lang="en-US" sz="1400" dirty="0"/>
              <a:t>, Task))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 err="1"/>
              <a:t>self.logger.debug</a:t>
            </a:r>
            <a:r>
              <a:rPr lang="en-US" sz="1400" dirty="0"/>
              <a:t>(</a:t>
            </a:r>
            <a:r>
              <a:rPr lang="en-US" sz="1400" b="1" dirty="0"/>
              <a:t>'Instance: %s'</a:t>
            </a:r>
            <a:r>
              <a:rPr lang="en-US" sz="1400" dirty="0"/>
              <a:t>, </a:t>
            </a:r>
            <a:r>
              <a:rPr lang="en-US" sz="1400" dirty="0" err="1" smtClean="0"/>
              <a:t>isinstance</a:t>
            </a:r>
            <a:r>
              <a:rPr lang="en-US" sz="1400" dirty="0" smtClean="0"/>
              <a:t>(</a:t>
            </a:r>
            <a:r>
              <a:rPr lang="en-US" sz="1400" dirty="0" err="1" smtClean="0"/>
              <a:t>MyTestTask</a:t>
            </a:r>
            <a:r>
              <a:rPr lang="en-US" sz="1400" dirty="0"/>
              <a:t>, Task))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 err="1"/>
              <a:t>pre_run_task</a:t>
            </a:r>
            <a:r>
              <a:rPr lang="en-US" sz="1400" dirty="0"/>
              <a:t>(self):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/>
              <a:t>pass</a:t>
            </a:r>
            <a:br>
              <a:rPr lang="en-US" sz="1400" b="1" dirty="0"/>
            </a:b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b="1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 err="1"/>
              <a:t>run_task</a:t>
            </a:r>
            <a:r>
              <a:rPr lang="en-US" sz="1400" dirty="0"/>
              <a:t>(self):</a:t>
            </a:r>
            <a:br>
              <a:rPr lang="en-US" sz="1400" dirty="0"/>
            </a:br>
            <a:r>
              <a:rPr lang="en-US" sz="1400" dirty="0" smtClean="0"/>
              <a:t>	#-------- Start specific task work -------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	</a:t>
            </a:r>
            <a:r>
              <a:rPr lang="en-US" sz="1400" dirty="0" smtClean="0"/>
              <a:t>print ’Running </a:t>
            </a:r>
            <a:r>
              <a:rPr lang="en-US" sz="1400" dirty="0" err="1" smtClean="0"/>
              <a:t>MyTestTask</a:t>
            </a:r>
            <a:r>
              <a:rPr lang="en-US" sz="1400" dirty="0" smtClean="0"/>
              <a:t>’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	#-------- End </a:t>
            </a:r>
            <a:r>
              <a:rPr lang="en-US" sz="1400" dirty="0"/>
              <a:t>specific task work </a:t>
            </a:r>
            <a:r>
              <a:rPr lang="en-US" sz="1400" dirty="0" smtClean="0"/>
              <a:t>-------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 err="1"/>
              <a:t>post_run_task</a:t>
            </a:r>
            <a:r>
              <a:rPr lang="en-US" sz="1400" dirty="0"/>
              <a:t>(self):</a:t>
            </a:r>
            <a:br>
              <a:rPr lang="en-US" sz="1400" dirty="0"/>
            </a:br>
            <a:r>
              <a:rPr lang="en-US" sz="1400" dirty="0" smtClean="0"/>
              <a:t>         </a:t>
            </a:r>
            <a:r>
              <a:rPr lang="en-US" sz="1400" b="1" dirty="0" smtClean="0"/>
              <a:t>pass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6823" y="2618296"/>
            <a:ext cx="287476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Task Plugin Boilerplate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676" y="716990"/>
            <a:ext cx="8046513" cy="137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new tasks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YAPT functionality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1141" y="716989"/>
            <a:ext cx="163535" cy="13650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39" tIns="54869" rIns="109739" bIns="54869" rtlCol="0" anchor="ctr"/>
          <a:lstStyle/>
          <a:p>
            <a:pPr algn="ctr"/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2" y="3323490"/>
            <a:ext cx="7332757" cy="13716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37" y="262046"/>
            <a:ext cx="13167362" cy="664797"/>
          </a:xfrm>
        </p:spPr>
        <p:txBody>
          <a:bodyPr/>
          <a:lstStyle/>
          <a:p>
            <a:r>
              <a:rPr lang="en-US" dirty="0" smtClean="0"/>
              <a:t>YAPT Use Cases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61398" y="1633686"/>
            <a:ext cx="9059860" cy="18069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Touch provisioning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1834" y="1633685"/>
            <a:ext cx="4957679" cy="18069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Provisioning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61398" y="3808069"/>
            <a:ext cx="9059860" cy="18069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configuration / connectivity after provisioning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1834" y="3808068"/>
            <a:ext cx="4957679" cy="18069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Verification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61398" y="5982451"/>
            <a:ext cx="9059860" cy="18069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replacement of device in case of failure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1834" y="5982450"/>
            <a:ext cx="4957679" cy="18069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RMA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1846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33" y="202905"/>
            <a:ext cx="13167362" cy="664797"/>
          </a:xfrm>
        </p:spPr>
        <p:txBody>
          <a:bodyPr/>
          <a:lstStyle/>
          <a:p>
            <a:r>
              <a:rPr lang="en-US" dirty="0" smtClean="0"/>
              <a:t>YAPT Provisioning Scenarios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71834" y="1190279"/>
            <a:ext cx="13824807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Staging Area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1834" y="4602063"/>
            <a:ext cx="13824807" cy="1097280"/>
          </a:xfrm>
          <a:prstGeom prst="rect">
            <a:avLst/>
          </a:prstGeom>
          <a:solidFill>
            <a:srgbClr val="00B05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Drop shipping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71833" y="5980531"/>
            <a:ext cx="13824807" cy="1806919"/>
            <a:chOff x="6476109" y="2764515"/>
            <a:chExt cx="7797507" cy="1024260"/>
          </a:xfrm>
        </p:grpSpPr>
        <p:sp>
          <p:nvSpPr>
            <p:cNvPr id="18" name="Rectangle 17"/>
            <p:cNvSpPr/>
            <p:nvPr/>
          </p:nvSpPr>
          <p:spPr>
            <a:xfrm>
              <a:off x="6577416" y="2764515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Ship device directly to final destination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Devices being provisioned on site</a:t>
              </a:r>
            </a:p>
            <a:p>
              <a:pPr marL="342900" indent="-342900">
                <a:buFont typeface="Arial" charset="0"/>
                <a:buChar char="•"/>
              </a:pPr>
              <a:endPara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76109" y="2764515"/>
              <a:ext cx="202613" cy="102426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1833" y="2565470"/>
            <a:ext cx="13824807" cy="1806919"/>
            <a:chOff x="6476109" y="2764515"/>
            <a:chExt cx="7797507" cy="1024260"/>
          </a:xfrm>
        </p:grpSpPr>
        <p:sp>
          <p:nvSpPr>
            <p:cNvPr id="21" name="Rectangle 20"/>
            <p:cNvSpPr/>
            <p:nvPr/>
          </p:nvSpPr>
          <p:spPr>
            <a:xfrm>
              <a:off x="6577416" y="2764515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staging area / network to provision devices 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Ship / place devices after provisioning is done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76109" y="2764515"/>
              <a:ext cx="202613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163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489422" y="1182453"/>
            <a:ext cx="6555074" cy="6530354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2146" y="1116484"/>
            <a:ext cx="6555074" cy="6530354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53" y="292071"/>
            <a:ext cx="7134996" cy="664797"/>
          </a:xfrm>
        </p:spPr>
        <p:txBody>
          <a:bodyPr/>
          <a:lstStyle/>
          <a:p>
            <a:r>
              <a:rPr lang="en-US" dirty="0" smtClean="0"/>
              <a:t>YAPT Deployment options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7751349" y="6202222"/>
            <a:ext cx="6350275" cy="47478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VirtualBox</a:t>
            </a:r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VMWare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751348" y="6767994"/>
            <a:ext cx="6350275" cy="47405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or Mac laptop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630990" y="1356088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server / VM / Container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880770" y="1359781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laptop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16353" y="6201066"/>
            <a:ext cx="6269051" cy="47405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or Virtual Server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76369" y="7386302"/>
            <a:ext cx="286541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VirtualBox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Vagrant file available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6353" y="2678954"/>
            <a:ext cx="6269051" cy="3364282"/>
            <a:chOff x="325862" y="1526317"/>
            <a:chExt cx="13626423" cy="6174469"/>
          </a:xfrm>
        </p:grpSpPr>
        <p:sp>
          <p:nvSpPr>
            <p:cNvPr id="103" name="Rectangle 102"/>
            <p:cNvSpPr/>
            <p:nvPr/>
          </p:nvSpPr>
          <p:spPr>
            <a:xfrm>
              <a:off x="325862" y="1526317"/>
              <a:ext cx="13626423" cy="61744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029096" y="5191332"/>
              <a:ext cx="4825370" cy="1764922"/>
            </a:xfrm>
            <a:prstGeom prst="roundRect">
              <a:avLst>
                <a:gd name="adj" fmla="val 11905"/>
              </a:avLst>
            </a:prstGeom>
            <a:solidFill>
              <a:schemeClr val="accent6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7026264" y="2046988"/>
              <a:ext cx="4248450" cy="2904651"/>
            </a:xfrm>
            <a:prstGeom prst="roundRect">
              <a:avLst>
                <a:gd name="adj" fmla="val 2133"/>
              </a:avLst>
            </a:prstGeom>
            <a:solidFill>
              <a:srgbClr val="00B050"/>
            </a:solidFill>
            <a:ln cap="flat"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7139073" y="3589620"/>
              <a:ext cx="3912975" cy="1270706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flipV="1">
              <a:off x="11102832" y="3049341"/>
              <a:ext cx="1393968" cy="2682051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ounded Rectangle 107"/>
            <p:cNvSpPr/>
            <p:nvPr/>
          </p:nvSpPr>
          <p:spPr>
            <a:xfrm>
              <a:off x="821659" y="1810513"/>
              <a:ext cx="10754645" cy="5614416"/>
            </a:xfrm>
            <a:prstGeom prst="roundRect">
              <a:avLst>
                <a:gd name="adj" fmla="val 2133"/>
              </a:avLst>
            </a:prstGeom>
            <a:noFill/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7122458" y="2164693"/>
              <a:ext cx="3922905" cy="133172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 rot="16200000">
              <a:off x="3767754" y="4258235"/>
              <a:ext cx="5266944" cy="737257"/>
            </a:xfrm>
            <a:prstGeom prst="roundRect">
              <a:avLst>
                <a:gd name="adj" fmla="val 11905"/>
              </a:avLst>
            </a:prstGeom>
            <a:solidFill>
              <a:srgbClr val="FFFF0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977034" y="5113638"/>
              <a:ext cx="4297680" cy="1937957"/>
            </a:xfrm>
            <a:prstGeom prst="roundRect">
              <a:avLst>
                <a:gd name="adj" fmla="val 11905"/>
              </a:avLst>
            </a:prstGeom>
            <a:solidFill>
              <a:srgbClr val="00B0F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1163848" y="559615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1163847" y="601998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996953" y="2046989"/>
              <a:ext cx="4788063" cy="2004705"/>
            </a:xfrm>
            <a:prstGeom prst="roundRect">
              <a:avLst>
                <a:gd name="adj" fmla="val 11905"/>
              </a:avLst>
            </a:prstGeom>
            <a:solidFill>
              <a:schemeClr val="tx2">
                <a:lumMod val="75000"/>
                <a:alpha val="40000"/>
              </a:schemeClr>
            </a:solidFill>
            <a:ln w="38100"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9226457" y="6560565"/>
              <a:ext cx="1353693" cy="3332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9226459" y="5197050"/>
              <a:ext cx="1814023" cy="38988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9226457" y="569562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9226456" y="6130396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3603307" y="5341559"/>
              <a:ext cx="1916218" cy="44405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7131442" y="5227497"/>
              <a:ext cx="1937848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3603307" y="5867123"/>
              <a:ext cx="1916218" cy="483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210705" y="2653839"/>
              <a:ext cx="4083504" cy="616911"/>
            </a:xfrm>
            <a:prstGeom prst="roundRect">
              <a:avLst>
                <a:gd name="adj" fmla="val 11905"/>
              </a:avLst>
            </a:prstGeom>
            <a:solidFill>
              <a:schemeClr val="accent1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228349" y="3536959"/>
              <a:ext cx="3065860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149889" y="6438271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5065776" y="3707845"/>
              <a:ext cx="1194728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8357660" y="3069645"/>
              <a:ext cx="6684" cy="853536"/>
            </a:xfrm>
            <a:prstGeom prst="straightConnector1">
              <a:avLst/>
            </a:prstGeom>
            <a:ln w="50800">
              <a:solidFill>
                <a:schemeClr val="tx1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ounded Rectangle 126"/>
            <p:cNvSpPr/>
            <p:nvPr/>
          </p:nvSpPr>
          <p:spPr>
            <a:xfrm>
              <a:off x="9632092" y="227488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9619448" y="26779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9614091" y="310447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7204298" y="2539418"/>
              <a:ext cx="2022159" cy="33179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>
              <a:off x="5316275" y="6109103"/>
              <a:ext cx="919757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6517155" y="5391994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6604414" y="2708517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/>
            <p:cNvSpPr/>
            <p:nvPr/>
          </p:nvSpPr>
          <p:spPr>
            <a:xfrm>
              <a:off x="9582931" y="3669080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9582931" y="406210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9582537" y="44701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2208651" y="6217239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QFX/EX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2295109" y="3129803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SRX</a:t>
              </a:r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 flipH="1">
              <a:off x="10923647" y="2830553"/>
              <a:ext cx="1537038" cy="1394420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Picture 139" descr="mx104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2329867" y="2645877"/>
              <a:ext cx="1164675" cy="450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1" name="Straight Arrow Connector 140"/>
            <p:cNvCxnSpPr/>
            <p:nvPr/>
          </p:nvCxnSpPr>
          <p:spPr>
            <a:xfrm>
              <a:off x="11092159" y="6053284"/>
              <a:ext cx="1084693" cy="29332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 flipV="1">
              <a:off x="10975256" y="4386972"/>
              <a:ext cx="1544119" cy="1669001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76852" y="5981188"/>
              <a:ext cx="1349437" cy="202855"/>
            </a:xfrm>
            <a:prstGeom prst="rect">
              <a:avLst/>
            </a:prstGeom>
          </p:spPr>
        </p:pic>
      </p:grpSp>
      <p:grpSp>
        <p:nvGrpSpPr>
          <p:cNvPr id="188" name="Group 187"/>
          <p:cNvGrpSpPr/>
          <p:nvPr/>
        </p:nvGrpSpPr>
        <p:grpSpPr>
          <a:xfrm>
            <a:off x="7795998" y="2668051"/>
            <a:ext cx="6269051" cy="3364282"/>
            <a:chOff x="325862" y="1526317"/>
            <a:chExt cx="13626423" cy="6174469"/>
          </a:xfrm>
        </p:grpSpPr>
        <p:sp>
          <p:nvSpPr>
            <p:cNvPr id="189" name="Rectangle 188"/>
            <p:cNvSpPr/>
            <p:nvPr/>
          </p:nvSpPr>
          <p:spPr>
            <a:xfrm>
              <a:off x="325862" y="1526317"/>
              <a:ext cx="13626423" cy="61744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1029096" y="5191332"/>
              <a:ext cx="4825370" cy="1764922"/>
            </a:xfrm>
            <a:prstGeom prst="roundRect">
              <a:avLst>
                <a:gd name="adj" fmla="val 11905"/>
              </a:avLst>
            </a:prstGeom>
            <a:solidFill>
              <a:schemeClr val="accent6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026264" y="2046988"/>
              <a:ext cx="4248450" cy="2904651"/>
            </a:xfrm>
            <a:prstGeom prst="roundRect">
              <a:avLst>
                <a:gd name="adj" fmla="val 2133"/>
              </a:avLst>
            </a:prstGeom>
            <a:solidFill>
              <a:srgbClr val="00B050"/>
            </a:solidFill>
            <a:ln cap="flat"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39073" y="3589620"/>
              <a:ext cx="3912975" cy="1270706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 flipV="1">
              <a:off x="11102832" y="3049341"/>
              <a:ext cx="1393968" cy="2682051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ounded Rectangle 193"/>
            <p:cNvSpPr/>
            <p:nvPr/>
          </p:nvSpPr>
          <p:spPr>
            <a:xfrm>
              <a:off x="821659" y="1810513"/>
              <a:ext cx="10754645" cy="5614416"/>
            </a:xfrm>
            <a:prstGeom prst="roundRect">
              <a:avLst>
                <a:gd name="adj" fmla="val 2133"/>
              </a:avLst>
            </a:prstGeom>
            <a:noFill/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7122458" y="2164693"/>
              <a:ext cx="3922905" cy="133172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 rot="16200000">
              <a:off x="3767754" y="4258235"/>
              <a:ext cx="5266944" cy="737257"/>
            </a:xfrm>
            <a:prstGeom prst="roundRect">
              <a:avLst>
                <a:gd name="adj" fmla="val 11905"/>
              </a:avLst>
            </a:prstGeom>
            <a:solidFill>
              <a:srgbClr val="FFFF0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197" name="Rounded Rectangle 196"/>
            <p:cNvSpPr/>
            <p:nvPr/>
          </p:nvSpPr>
          <p:spPr>
            <a:xfrm>
              <a:off x="6977034" y="5113638"/>
              <a:ext cx="4297680" cy="1937957"/>
            </a:xfrm>
            <a:prstGeom prst="roundRect">
              <a:avLst>
                <a:gd name="adj" fmla="val 11905"/>
              </a:avLst>
            </a:prstGeom>
            <a:solidFill>
              <a:srgbClr val="00B0F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1163848" y="559615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Rounded Rectangle 198"/>
            <p:cNvSpPr/>
            <p:nvPr/>
          </p:nvSpPr>
          <p:spPr>
            <a:xfrm>
              <a:off x="1163847" y="601998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996953" y="2046989"/>
              <a:ext cx="4788063" cy="2004705"/>
            </a:xfrm>
            <a:prstGeom prst="roundRect">
              <a:avLst>
                <a:gd name="adj" fmla="val 11905"/>
              </a:avLst>
            </a:prstGeom>
            <a:solidFill>
              <a:schemeClr val="tx2">
                <a:lumMod val="75000"/>
                <a:alpha val="40000"/>
              </a:schemeClr>
            </a:solidFill>
            <a:ln w="38100"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9226454" y="6560565"/>
              <a:ext cx="1303277" cy="3332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9226459" y="5197050"/>
              <a:ext cx="1814023" cy="38988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9226457" y="569562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Rounded Rectangle 203"/>
            <p:cNvSpPr/>
            <p:nvPr/>
          </p:nvSpPr>
          <p:spPr>
            <a:xfrm>
              <a:off x="9226456" y="6130396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Rounded Rectangle 204"/>
            <p:cNvSpPr/>
            <p:nvPr/>
          </p:nvSpPr>
          <p:spPr>
            <a:xfrm>
              <a:off x="3603307" y="5341559"/>
              <a:ext cx="1916218" cy="44405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7131442" y="5227497"/>
              <a:ext cx="1937848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3603307" y="5867123"/>
              <a:ext cx="1916218" cy="483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1210705" y="2653839"/>
              <a:ext cx="4083504" cy="616911"/>
            </a:xfrm>
            <a:prstGeom prst="roundRect">
              <a:avLst>
                <a:gd name="adj" fmla="val 11905"/>
              </a:avLst>
            </a:prstGeom>
            <a:solidFill>
              <a:schemeClr val="accent1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2228349" y="3536959"/>
              <a:ext cx="3065860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1149889" y="6438271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065776" y="3707845"/>
              <a:ext cx="1194728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 flipV="1">
              <a:off x="8357660" y="3069645"/>
              <a:ext cx="6684" cy="853536"/>
            </a:xfrm>
            <a:prstGeom prst="straightConnector1">
              <a:avLst/>
            </a:prstGeom>
            <a:ln w="50800">
              <a:solidFill>
                <a:schemeClr val="tx1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ounded Rectangle 212"/>
            <p:cNvSpPr/>
            <p:nvPr/>
          </p:nvSpPr>
          <p:spPr>
            <a:xfrm>
              <a:off x="9632092" y="227488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9619448" y="26779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9614091" y="310447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7204298" y="2539418"/>
              <a:ext cx="1957407" cy="33179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5316275" y="6109103"/>
              <a:ext cx="919757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6517155" y="5391994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6604414" y="2708517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Rounded Rectangle 219"/>
            <p:cNvSpPr/>
            <p:nvPr/>
          </p:nvSpPr>
          <p:spPr>
            <a:xfrm>
              <a:off x="9582931" y="3669080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9582931" y="406210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9582537" y="44701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2208651" y="6217239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QFX/EX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2295109" y="3129803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SRX</a:t>
              </a:r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 flipH="1">
              <a:off x="10923647" y="2830553"/>
              <a:ext cx="1537038" cy="1394420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6" name="Picture 225" descr="mx104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2329867" y="2645877"/>
              <a:ext cx="1164675" cy="450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7" name="Straight Arrow Connector 226"/>
            <p:cNvCxnSpPr/>
            <p:nvPr/>
          </p:nvCxnSpPr>
          <p:spPr>
            <a:xfrm>
              <a:off x="11092159" y="6053284"/>
              <a:ext cx="1084693" cy="29332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H="1" flipV="1">
              <a:off x="10975256" y="4386972"/>
              <a:ext cx="1544119" cy="1669001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76852" y="5981188"/>
              <a:ext cx="1349437" cy="20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8796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sz="4000" dirty="0" smtClean="0"/>
              <a:t>Architecture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99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62" y="322642"/>
            <a:ext cx="5528604" cy="664797"/>
          </a:xfrm>
        </p:spPr>
        <p:txBody>
          <a:bodyPr/>
          <a:lstStyle/>
          <a:p>
            <a:r>
              <a:rPr lang="en-US" dirty="0" smtClean="0"/>
              <a:t>YAPT - Architecture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5862" y="1526317"/>
            <a:ext cx="13626423" cy="6174469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9096" y="5191332"/>
            <a:ext cx="4825370" cy="1764922"/>
          </a:xfrm>
          <a:prstGeom prst="roundRect">
            <a:avLst>
              <a:gd name="adj" fmla="val 11905"/>
            </a:avLst>
          </a:prstGeom>
          <a:solidFill>
            <a:schemeClr val="accent6">
              <a:lumMod val="75000"/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026264" y="2046988"/>
            <a:ext cx="4248450" cy="2904651"/>
          </a:xfrm>
          <a:prstGeom prst="roundRect">
            <a:avLst>
              <a:gd name="adj" fmla="val 2133"/>
            </a:avLst>
          </a:prstGeom>
          <a:solidFill>
            <a:srgbClr val="00B050"/>
          </a:solidFill>
          <a:ln cap="flat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139073" y="3589620"/>
            <a:ext cx="3912975" cy="1270706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11102832" y="3049341"/>
            <a:ext cx="1393968" cy="2682051"/>
          </a:xfrm>
          <a:prstGeom prst="straightConnector1">
            <a:avLst/>
          </a:prstGeom>
          <a:ln w="63500">
            <a:solidFill>
              <a:schemeClr val="accent1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821659" y="1810513"/>
            <a:ext cx="10754645" cy="5614416"/>
          </a:xfrm>
          <a:prstGeom prst="roundRect">
            <a:avLst>
              <a:gd name="adj" fmla="val 2133"/>
            </a:avLst>
          </a:prstGeom>
          <a:noFill/>
          <a:ln w="4762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122458" y="2164693"/>
            <a:ext cx="3922905" cy="133172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 rot="16200000">
            <a:off x="3767754" y="4258235"/>
            <a:ext cx="5266944" cy="737257"/>
          </a:xfrm>
          <a:prstGeom prst="roundRect">
            <a:avLst>
              <a:gd name="adj" fmla="val 11905"/>
            </a:avLst>
          </a:prstGeom>
          <a:solidFill>
            <a:srgbClr val="FFFF0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977034" y="5113638"/>
            <a:ext cx="4297680" cy="1937957"/>
          </a:xfrm>
          <a:prstGeom prst="roundRect">
            <a:avLst>
              <a:gd name="adj" fmla="val 11905"/>
            </a:avLst>
          </a:prstGeom>
          <a:solidFill>
            <a:srgbClr val="00B0F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163848" y="5596155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163847" y="601998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96953" y="2046989"/>
            <a:ext cx="4788063" cy="2004705"/>
          </a:xfrm>
          <a:prstGeom prst="roundRect">
            <a:avLst>
              <a:gd name="adj" fmla="val 11905"/>
            </a:avLst>
          </a:prstGeom>
          <a:solidFill>
            <a:schemeClr val="tx2">
              <a:lumMod val="75000"/>
              <a:alpha val="40000"/>
            </a:schemeClr>
          </a:solidFill>
          <a:ln w="38100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226457" y="6560565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226458" y="5197050"/>
            <a:ext cx="1697189" cy="38988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226457" y="5695624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226456" y="6130396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603307" y="5341559"/>
            <a:ext cx="1916218" cy="44405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Connector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131442" y="5227497"/>
            <a:ext cx="1937848" cy="3417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603307" y="5867123"/>
            <a:ext cx="1916218" cy="483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10705" y="2653839"/>
            <a:ext cx="4083504" cy="616911"/>
          </a:xfrm>
          <a:prstGeom prst="roundRect">
            <a:avLst>
              <a:gd name="adj" fmla="val 11905"/>
            </a:avLst>
          </a:prstGeom>
          <a:solidFill>
            <a:schemeClr val="accent1">
              <a:lumMod val="75000"/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228349" y="3536959"/>
            <a:ext cx="3065860" cy="3417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149889" y="6438271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mr-IN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65776" y="3707845"/>
            <a:ext cx="1194728" cy="0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8357660" y="3069645"/>
            <a:ext cx="6684" cy="853536"/>
          </a:xfrm>
          <a:prstGeom prst="straightConnector1">
            <a:avLst/>
          </a:prstGeom>
          <a:ln w="50800">
            <a:solidFill>
              <a:schemeClr val="tx1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9632092" y="2274885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9619448" y="267799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TFTP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9614091" y="310447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204298" y="2539417"/>
            <a:ext cx="1720246" cy="33179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316275" y="6109103"/>
            <a:ext cx="919757" cy="0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496800" y="325856"/>
            <a:ext cx="1194728" cy="0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23647" y="207970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Broker Messages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6517155" y="5391994"/>
            <a:ext cx="687143" cy="638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6604414" y="2708517"/>
            <a:ext cx="687143" cy="638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9582931" y="3669080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82931" y="4062104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9582537" y="447019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12496801" y="639093"/>
            <a:ext cx="1194727" cy="15947"/>
          </a:xfrm>
          <a:prstGeom prst="straightConnector1">
            <a:avLst/>
          </a:prstGeom>
          <a:ln w="50800">
            <a:solidFill>
              <a:schemeClr val="tx1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923647" y="542959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Internal Messages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2208652" y="6217239"/>
            <a:ext cx="1308257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QFX/EX/NFX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2295110" y="312980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10923647" y="2830553"/>
            <a:ext cx="1537038" cy="1394420"/>
          </a:xfrm>
          <a:prstGeom prst="straightConnector1">
            <a:avLst/>
          </a:prstGeom>
          <a:ln w="63500">
            <a:solidFill>
              <a:srgbClr val="FFC000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329867" y="2645877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1" name="Straight Arrow Connector 100"/>
          <p:cNvCxnSpPr>
            <a:endCxn id="95" idx="1"/>
          </p:cNvCxnSpPr>
          <p:nvPr/>
        </p:nvCxnSpPr>
        <p:spPr>
          <a:xfrm>
            <a:off x="11092159" y="6053284"/>
            <a:ext cx="1084693" cy="29332"/>
          </a:xfrm>
          <a:prstGeom prst="straightConnector1">
            <a:avLst/>
          </a:prstGeom>
          <a:ln w="63500">
            <a:solidFill>
              <a:schemeClr val="accent1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10975256" y="4386972"/>
            <a:ext cx="1544119" cy="1669001"/>
          </a:xfrm>
          <a:prstGeom prst="straightConnector1">
            <a:avLst/>
          </a:prstGeom>
          <a:ln w="63500">
            <a:solidFill>
              <a:srgbClr val="FFC000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852" y="5981188"/>
            <a:ext cx="1349437" cy="202855"/>
          </a:xfrm>
          <a:prstGeom prst="rect">
            <a:avLst/>
          </a:prstGeom>
        </p:spPr>
      </p:pic>
      <p:cxnSp>
        <p:nvCxnSpPr>
          <p:cNvPr id="107" name="Straight Arrow Connector 106"/>
          <p:cNvCxnSpPr/>
          <p:nvPr/>
        </p:nvCxnSpPr>
        <p:spPr>
          <a:xfrm>
            <a:off x="12519375" y="927897"/>
            <a:ext cx="1172153" cy="1056"/>
          </a:xfrm>
          <a:prstGeom prst="straightConnector1">
            <a:avLst/>
          </a:prstGeom>
          <a:ln w="63500">
            <a:solidFill>
              <a:schemeClr val="accent1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923647" y="841503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SSH / 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Netconf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12519375" y="1275438"/>
            <a:ext cx="1170151" cy="1"/>
          </a:xfrm>
          <a:prstGeom prst="straightConnector1">
            <a:avLst/>
          </a:prstGeom>
          <a:ln w="63500">
            <a:solidFill>
              <a:srgbClr val="FFC000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0923647" y="1193414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Trigger Event</a:t>
            </a:r>
          </a:p>
        </p:txBody>
      </p:sp>
    </p:spTree>
    <p:extLst>
      <p:ext uri="{BB962C8B-B14F-4D97-AF65-F5344CB8AC3E}">
        <p14:creationId xmlns:p14="http://schemas.microsoft.com/office/powerpoint/2010/main" val="4456697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Services / Source Plugins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262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59329"/>
            <a:ext cx="8285925" cy="664797"/>
          </a:xfrm>
        </p:spPr>
        <p:txBody>
          <a:bodyPr/>
          <a:lstStyle/>
          <a:p>
            <a:r>
              <a:rPr lang="en-US" dirty="0" smtClean="0"/>
              <a:t>Services / Source Plugins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362592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A service provide a interface to trigger event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5195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rgbClr val="3C3C3C"/>
                </a:solidFill>
                <a:latin typeface="Arial"/>
                <a:cs typeface="Arial"/>
              </a:rPr>
              <a:t>Source Plugins relay on </a:t>
            </a:r>
            <a:r>
              <a:rPr lang="en-US" sz="2400" dirty="0" smtClean="0">
                <a:solidFill>
                  <a:srgbClr val="3C3C3C"/>
                </a:solidFill>
                <a:latin typeface="Arial"/>
                <a:cs typeface="Arial"/>
              </a:rPr>
              <a:t>services</a:t>
            </a:r>
          </a:p>
          <a:p>
            <a:r>
              <a:rPr lang="en-US" sz="2400" dirty="0" smtClean="0">
                <a:solidFill>
                  <a:srgbClr val="3C3C3C"/>
                </a:solidFill>
                <a:latin typeface="Arial"/>
                <a:cs typeface="Arial"/>
              </a:rPr>
              <a:t>Read information provided by services and normalize data</a:t>
            </a:r>
            <a:endParaRPr lang="en-US" sz="2400" dirty="0">
              <a:solidFill>
                <a:srgbClr val="3C3C3C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5206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678983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YAPT ships with services: REST / FILE / SSH / PHS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YAPT ships with source plugins: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tftp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6789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accent1">
                <a:lumMod val="75000"/>
              </a:schemeClr>
            </a:solidFill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50" descr="python.sh-600x600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555" y="1621448"/>
            <a:ext cx="1503847" cy="121408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Picture 51" descr="imageedit_1_2892996221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62" y="2713217"/>
            <a:ext cx="2076031" cy="608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00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Juniper 2014 Template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96710</TotalTime>
  <Words>1218</Words>
  <Application>Microsoft Macintosh PowerPoint</Application>
  <PresentationFormat>Custom</PresentationFormat>
  <Paragraphs>700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Times New Roman</vt:lpstr>
      <vt:lpstr>Arial</vt:lpstr>
      <vt:lpstr>Juniper 2014 Template</vt:lpstr>
      <vt:lpstr>YAPT Automate provisioning devices</vt:lpstr>
      <vt:lpstr>What YAPT is and isn’t </vt:lpstr>
      <vt:lpstr>YAPT Use Cases</vt:lpstr>
      <vt:lpstr>YAPT Provisioning Scenarios</vt:lpstr>
      <vt:lpstr>YAPT Deployment options</vt:lpstr>
      <vt:lpstr>Architecture</vt:lpstr>
      <vt:lpstr>YAPT - Architecture</vt:lpstr>
      <vt:lpstr>Components – Services / Source Plugins</vt:lpstr>
      <vt:lpstr>Services / Source Plugins</vt:lpstr>
      <vt:lpstr>Services / Source Plugins (OSSH)</vt:lpstr>
      <vt:lpstr>Services / Source Plugins (PHS)</vt:lpstr>
      <vt:lpstr>Components – Task Plugins</vt:lpstr>
      <vt:lpstr>Task Plugins</vt:lpstr>
      <vt:lpstr>Task Plugins</vt:lpstr>
      <vt:lpstr>Components – Graphical Interface</vt:lpstr>
      <vt:lpstr>Web Interface – Bootstrap </vt:lpstr>
      <vt:lpstr>Components – Logging</vt:lpstr>
      <vt:lpstr>Logging</vt:lpstr>
      <vt:lpstr>Interact with YAPT</vt:lpstr>
      <vt:lpstr>Programmatic interfaces</vt:lpstr>
      <vt:lpstr>Programmatic interfaces REST API</vt:lpstr>
      <vt:lpstr>Programmatic interfaces Task Plugin </vt:lpstr>
      <vt:lpstr>Thank You</vt:lpstr>
    </vt:vector>
  </TitlesOfParts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Networks Corporate PowerPoint Template</dc:title>
  <dc:subject>PowerPoint Template</dc:subject>
  <dc:creator>Damien Garros</dc:creator>
  <cp:keywords>PPT, PPT template, toolkit, PPT toolkit,  corporate template, corporate PPT template, PowerPoint template, Juniper PPT template</cp:keywords>
  <cp:lastModifiedBy>Christian Klewar</cp:lastModifiedBy>
  <cp:revision>1590</cp:revision>
  <cp:lastPrinted>2013-12-27T18:52:02Z</cp:lastPrinted>
  <dcterms:created xsi:type="dcterms:W3CDTF">2013-11-15T20:57:24Z</dcterms:created>
  <dcterms:modified xsi:type="dcterms:W3CDTF">2017-07-19T17:47:11Z</dcterms:modified>
</cp:coreProperties>
</file>